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41"/>
  </p:handoutMasterIdLst>
  <p:sldIdLst>
    <p:sldId id="325" r:id="rId2"/>
    <p:sldId id="263" r:id="rId3"/>
    <p:sldId id="326" r:id="rId4"/>
    <p:sldId id="322" r:id="rId5"/>
    <p:sldId id="328" r:id="rId6"/>
    <p:sldId id="339" r:id="rId7"/>
    <p:sldId id="264" r:id="rId8"/>
    <p:sldId id="330" r:id="rId9"/>
    <p:sldId id="329" r:id="rId10"/>
    <p:sldId id="331" r:id="rId11"/>
    <p:sldId id="333" r:id="rId12"/>
    <p:sldId id="334" r:id="rId13"/>
    <p:sldId id="312" r:id="rId14"/>
    <p:sldId id="313" r:id="rId15"/>
    <p:sldId id="314" r:id="rId16"/>
    <p:sldId id="315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323" r:id="rId26"/>
    <p:sldId id="298" r:id="rId27"/>
    <p:sldId id="300" r:id="rId28"/>
    <p:sldId id="299" r:id="rId29"/>
    <p:sldId id="301" r:id="rId30"/>
    <p:sldId id="302" r:id="rId31"/>
    <p:sldId id="303" r:id="rId32"/>
    <p:sldId id="304" r:id="rId33"/>
    <p:sldId id="305" r:id="rId34"/>
    <p:sldId id="335" r:id="rId35"/>
    <p:sldId id="337" r:id="rId36"/>
    <p:sldId id="338" r:id="rId37"/>
    <p:sldId id="336" r:id="rId38"/>
    <p:sldId id="320" r:id="rId39"/>
    <p:sldId id="267" r:id="rId4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819" autoAdjust="0"/>
  </p:normalViewPr>
  <p:slideViewPr>
    <p:cSldViewPr>
      <p:cViewPr varScale="1">
        <p:scale>
          <a:sx n="75" d="100"/>
          <a:sy n="75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9EB6C18-13C3-4CE2-9E03-AAEFE18024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421D7-6B36-4E05-AE7B-47252F537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90BB7-C47A-48E1-BB00-4135DE60B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8586D-1F57-40D9-AC44-184FBDE2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DD1599-C1E1-446F-9FD5-1B161D11E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759094-3FB9-436D-9A78-E2DFE0EFF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9555B7-7768-4122-8C0F-EAE6D61D4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DA4F03-04F6-4B21-AD54-1FF00EDB7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22ED3-4B10-43C7-8631-FEF05810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B94F0-9F52-455F-9EA9-10DDD1B1F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E8A7C-2546-4AE8-80C0-36C5AC63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A216B-141A-4924-8593-CF065BE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04EC7-A3C3-47AF-AF12-4B628C8968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9E30D-28CF-499A-888F-9A5F5C47E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E6AEC-6FFD-4DF1-98B3-38F1B624C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0C7451-7606-4A1F-992D-1FEF482EC0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938B44-8926-489A-87EF-020EDA14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sh2/sh07_10/student/flash/visual_concepts/80100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sh2/sh07_10/student/flash/visual_concepts/80418.htm" TargetMode="Externa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sh2/sh07_10/student/flash/visual_concepts/80078.ht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for Section 1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terms must be included in your foldable for home work</a:t>
            </a:r>
          </a:p>
          <a:p>
            <a:pPr lvl="1"/>
            <a:r>
              <a:rPr lang="en-US" dirty="0"/>
              <a:t>Seismology</a:t>
            </a:r>
          </a:p>
          <a:p>
            <a:pPr lvl="1"/>
            <a:r>
              <a:rPr lang="en-US" dirty="0"/>
              <a:t>Deformation</a:t>
            </a:r>
          </a:p>
          <a:p>
            <a:pPr lvl="1"/>
            <a:r>
              <a:rPr lang="en-US" dirty="0"/>
              <a:t>Elastic rebound</a:t>
            </a:r>
          </a:p>
          <a:p>
            <a:pPr lvl="1"/>
            <a:r>
              <a:rPr lang="en-US" dirty="0"/>
              <a:t>Seismic waves</a:t>
            </a:r>
          </a:p>
          <a:p>
            <a:pPr lvl="1"/>
            <a:r>
              <a:rPr lang="en-US" dirty="0"/>
              <a:t>P waves</a:t>
            </a:r>
          </a:p>
          <a:p>
            <a:pPr lvl="1"/>
            <a:r>
              <a:rPr lang="en-US" dirty="0"/>
              <a:t>S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Earthquakes occur?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take place near the edges of tectonic plates</a:t>
            </a:r>
          </a:p>
          <a:p>
            <a:r>
              <a:rPr lang="en-US" dirty="0"/>
              <a:t>Earthquakes can occur at:</a:t>
            </a:r>
          </a:p>
          <a:p>
            <a:pPr lvl="1"/>
            <a:r>
              <a:rPr lang="en-US" dirty="0"/>
              <a:t>Convergent Boundaries (Reverse Fault)</a:t>
            </a:r>
          </a:p>
          <a:p>
            <a:pPr lvl="1"/>
            <a:r>
              <a:rPr lang="en-US" dirty="0"/>
              <a:t>Divergent Boundaries (Normal Fault)</a:t>
            </a:r>
          </a:p>
          <a:p>
            <a:pPr lvl="1"/>
            <a:r>
              <a:rPr lang="en-US" dirty="0"/>
              <a:t>Transform Boundaries (Strike-Slip 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Faults at Tectonic Plate Boundaries</a:t>
            </a:r>
            <a:endParaRPr lang="en-U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 = Strike-slip fault</a:t>
            </a:r>
          </a:p>
          <a:p>
            <a:r>
              <a:rPr lang="en-US" dirty="0"/>
              <a:t>Convergent = reverse fault</a:t>
            </a:r>
          </a:p>
          <a:p>
            <a:r>
              <a:rPr lang="en-US" dirty="0"/>
              <a:t>Divergent = normal 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Zones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Can happen at Earth’s surface or far below</a:t>
            </a:r>
          </a:p>
          <a:p>
            <a:r>
              <a:rPr lang="en-US" sz="2400" dirty="0"/>
              <a:t>Earthquakes Zones are places where a large number of faults are located</a:t>
            </a:r>
          </a:p>
          <a:p>
            <a:pPr lvl="1"/>
            <a:r>
              <a:rPr lang="en-US" sz="2000" dirty="0"/>
              <a:t>Ex – San Andreas Fault</a:t>
            </a:r>
          </a:p>
          <a:p>
            <a:r>
              <a:rPr lang="en-US" sz="2400" dirty="0"/>
              <a:t>Not all faults are on plate boundaries</a:t>
            </a:r>
          </a:p>
        </p:txBody>
      </p:sp>
      <p:pic>
        <p:nvPicPr>
          <p:cNvPr id="22533" name="Picture 5" descr="SanAndreasFaul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7338" y="2362200"/>
            <a:ext cx="2557462" cy="3724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Explain the 3 different types of stresses</a:t>
            </a:r>
          </a:p>
        </p:txBody>
      </p:sp>
      <p:pic>
        <p:nvPicPr>
          <p:cNvPr id="83973" name="Picture 5" descr="trans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62200"/>
            <a:ext cx="4495800" cy="2568575"/>
          </a:xfrm>
          <a:prstGeom prst="rect">
            <a:avLst/>
          </a:prstGeom>
          <a:noFill/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810000" y="51816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Shearing </a:t>
            </a:r>
          </a:p>
        </p:txBody>
      </p:sp>
      <p:pic>
        <p:nvPicPr>
          <p:cNvPr id="839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91209">
            <a:off x="921544" y="2202656"/>
            <a:ext cx="1824038" cy="3209925"/>
          </a:xfrm>
          <a:prstGeom prst="rect">
            <a:avLst/>
          </a:prstGeom>
          <a:noFill/>
        </p:spPr>
      </p:pic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200400" y="57150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Rocks move in two opposite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Explain the 3 different types of stresses</a:t>
            </a:r>
          </a:p>
        </p:txBody>
      </p:sp>
      <p:pic>
        <p:nvPicPr>
          <p:cNvPr id="90118" name="Picture 6" descr="pic1-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715000" cy="24447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429000" y="5105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Pushes together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429000" y="45720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Explain the 3 different types of stresses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4318000" cy="1452563"/>
          </a:xfrm>
          <a:prstGeom prst="rect">
            <a:avLst/>
          </a:prstGeom>
          <a:noFill/>
        </p:spPr>
      </p:pic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14600" y="47244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	      Tension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733800" y="5334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pulls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enough stress builds up in rock, the rock breaks.  This creates a fault.</a:t>
            </a:r>
          </a:p>
          <a:p>
            <a:r>
              <a:rPr lang="en-US" dirty="0"/>
              <a:t>A fault is where slabs of crust slide past each other.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Faults</a:t>
            </a:r>
          </a:p>
        </p:txBody>
      </p:sp>
      <p:pic>
        <p:nvPicPr>
          <p:cNvPr id="95237" name="Picture 5" descr="faul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350202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1066800" y="2362200"/>
            <a:ext cx="2209800" cy="838200"/>
          </a:xfrm>
          <a:prstGeom prst="cube">
            <a:avLst>
              <a:gd name="adj" fmla="val 61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2743200" y="2362200"/>
            <a:ext cx="2209800" cy="838200"/>
          </a:xfrm>
          <a:prstGeom prst="cube">
            <a:avLst>
              <a:gd name="adj" fmla="val 61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1066800" y="2362200"/>
            <a:ext cx="2209800" cy="838200"/>
          </a:xfrm>
          <a:prstGeom prst="cube">
            <a:avLst>
              <a:gd name="adj" fmla="val 61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743200" y="2362200"/>
            <a:ext cx="2209800" cy="838200"/>
          </a:xfrm>
          <a:prstGeom prst="cube">
            <a:avLst>
              <a:gd name="adj" fmla="val 61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 rot="-3035622">
            <a:off x="955675" y="260985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 rot="7764378">
            <a:off x="3429000" y="1828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1066800" y="2305050"/>
            <a:ext cx="2209800" cy="1524000"/>
            <a:chOff x="672" y="1452"/>
            <a:chExt cx="1392" cy="960"/>
          </a:xfrm>
        </p:grpSpPr>
        <p:sp>
          <p:nvSpPr>
            <p:cNvPr id="63492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3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2743200" y="1524000"/>
            <a:ext cx="2209800" cy="1676400"/>
            <a:chOff x="1728" y="960"/>
            <a:chExt cx="1392" cy="1056"/>
          </a:xfrm>
        </p:grpSpPr>
        <p:sp>
          <p:nvSpPr>
            <p:cNvPr id="63496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8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2178050" y="4702175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5638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Earthquakes?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76400"/>
            <a:ext cx="8001000" cy="4419600"/>
          </a:xfrm>
        </p:spPr>
        <p:txBody>
          <a:bodyPr>
            <a:normAutofit/>
          </a:bodyPr>
          <a:lstStyle/>
          <a:p>
            <a:r>
              <a:rPr lang="en-US" sz="3200" dirty="0"/>
              <a:t>The shaking or trembling caused by the sudden release of energy</a:t>
            </a:r>
          </a:p>
          <a:p>
            <a:r>
              <a:rPr lang="en-US" sz="3200" dirty="0"/>
              <a:t>Usually associated with faulting or breaking of rocks</a:t>
            </a:r>
          </a:p>
          <a:p>
            <a:r>
              <a:rPr lang="en-US" sz="3200" dirty="0"/>
              <a:t>Continuing adjustment of position results in aftershocks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1143000" y="2133600"/>
            <a:ext cx="2209800" cy="1524000"/>
            <a:chOff x="672" y="1452"/>
            <a:chExt cx="1392" cy="960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7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2667000" y="1524000"/>
            <a:ext cx="2209800" cy="1676400"/>
            <a:chOff x="1728" y="960"/>
            <a:chExt cx="1392" cy="1056"/>
          </a:xfrm>
        </p:grpSpPr>
        <p:sp>
          <p:nvSpPr>
            <p:cNvPr id="64520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1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2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2178050" y="4702175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1219200" y="2057400"/>
            <a:ext cx="2209800" cy="1524000"/>
            <a:chOff x="672" y="1452"/>
            <a:chExt cx="1392" cy="960"/>
          </a:xfrm>
        </p:grpSpPr>
        <p:sp>
          <p:nvSpPr>
            <p:cNvPr id="65540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5543" name="Group 7"/>
          <p:cNvGrpSpPr>
            <a:grpSpLocks/>
          </p:cNvGrpSpPr>
          <p:nvPr/>
        </p:nvGrpSpPr>
        <p:grpSpPr bwMode="auto">
          <a:xfrm>
            <a:off x="2590800" y="1600200"/>
            <a:ext cx="2209800" cy="1676400"/>
            <a:chOff x="1728" y="960"/>
            <a:chExt cx="1392" cy="1056"/>
          </a:xfrm>
        </p:grpSpPr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6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2178050" y="4702175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1295400" y="1981200"/>
            <a:ext cx="2209800" cy="1524000"/>
            <a:chOff x="672" y="1452"/>
            <a:chExt cx="1392" cy="960"/>
          </a:xfrm>
        </p:grpSpPr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5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6567" name="Group 7"/>
          <p:cNvGrpSpPr>
            <a:grpSpLocks/>
          </p:cNvGrpSpPr>
          <p:nvPr/>
        </p:nvGrpSpPr>
        <p:grpSpPr bwMode="auto">
          <a:xfrm>
            <a:off x="2514600" y="1676400"/>
            <a:ext cx="2209800" cy="1676400"/>
            <a:chOff x="1728" y="960"/>
            <a:chExt cx="1392" cy="1056"/>
          </a:xfrm>
        </p:grpSpPr>
        <p:sp>
          <p:nvSpPr>
            <p:cNvPr id="66568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9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70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2178050" y="4702175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1371600" y="1905000"/>
            <a:ext cx="2209800" cy="1524000"/>
            <a:chOff x="672" y="1452"/>
            <a:chExt cx="1392" cy="960"/>
          </a:xfrm>
        </p:grpSpPr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7591" name="Group 7"/>
          <p:cNvGrpSpPr>
            <a:grpSpLocks/>
          </p:cNvGrpSpPr>
          <p:nvPr/>
        </p:nvGrpSpPr>
        <p:grpSpPr bwMode="auto">
          <a:xfrm>
            <a:off x="2438400" y="1752600"/>
            <a:ext cx="2209800" cy="1676400"/>
            <a:chOff x="1728" y="960"/>
            <a:chExt cx="1392" cy="1056"/>
          </a:xfrm>
        </p:grpSpPr>
        <p:sp>
          <p:nvSpPr>
            <p:cNvPr id="67592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94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2178050" y="4702175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1371600" y="1905000"/>
            <a:ext cx="2209800" cy="1524000"/>
            <a:chOff x="672" y="1452"/>
            <a:chExt cx="1392" cy="960"/>
          </a:xfrm>
        </p:grpSpPr>
        <p:sp>
          <p:nvSpPr>
            <p:cNvPr id="68612" name="AutoShape 4"/>
            <p:cNvSpPr>
              <a:spLocks noChangeArrowheads="1"/>
            </p:cNvSpPr>
            <p:nvPr/>
          </p:nvSpPr>
          <p:spPr bwMode="auto">
            <a:xfrm>
              <a:off x="672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3" name="AutoShape 5"/>
            <p:cNvSpPr>
              <a:spLocks noChangeArrowheads="1"/>
            </p:cNvSpPr>
            <p:nvPr/>
          </p:nvSpPr>
          <p:spPr bwMode="auto">
            <a:xfrm rot="-3035622">
              <a:off x="602" y="1644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661025" y="2527300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Land Plates</a:t>
            </a:r>
          </a:p>
        </p:txBody>
      </p: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2438400" y="1752600"/>
            <a:ext cx="2209800" cy="1676400"/>
            <a:chOff x="1728" y="960"/>
            <a:chExt cx="1392" cy="1056"/>
          </a:xfrm>
        </p:grpSpPr>
        <p:sp>
          <p:nvSpPr>
            <p:cNvPr id="68616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392" cy="528"/>
            </a:xfrm>
            <a:prstGeom prst="cube">
              <a:avLst>
                <a:gd name="adj" fmla="val 61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AutoShape 9"/>
            <p:cNvSpPr>
              <a:spLocks noChangeArrowheads="1"/>
            </p:cNvSpPr>
            <p:nvPr/>
          </p:nvSpPr>
          <p:spPr bwMode="auto">
            <a:xfrm rot="7764378">
              <a:off x="2160" y="1152"/>
              <a:ext cx="960" cy="576"/>
            </a:xfrm>
            <a:prstGeom prst="rightArrow">
              <a:avLst>
                <a:gd name="adj1" fmla="val 17287"/>
                <a:gd name="adj2" fmla="val 3571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8" name="AutoShape 10"/>
          <p:cNvSpPr>
            <a:spLocks noChangeArrowheads="1"/>
          </p:cNvSpPr>
          <p:nvPr/>
        </p:nvSpPr>
        <p:spPr bwMode="auto">
          <a:xfrm rot="16299650">
            <a:off x="609600" y="44958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600200" y="5181600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Indicates forces on the land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467225" y="3630613"/>
            <a:ext cx="43669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latin typeface="Times" pitchFamily="1" charset="0"/>
              </a:rPr>
              <a:t>This is a Strike Slip Fault</a:t>
            </a:r>
          </a:p>
          <a:p>
            <a:pPr eaLnBrk="0" hangingPunct="0"/>
            <a:r>
              <a:rPr lang="en-US" sz="3200" dirty="0">
                <a:latin typeface="Times" pitchFamily="1" charset="0"/>
              </a:rPr>
              <a:t>or a Transverse Fault</a:t>
            </a:r>
          </a:p>
          <a:p>
            <a:pPr eaLnBrk="0" hangingPunct="0"/>
            <a:r>
              <a:rPr lang="en-US" sz="3200" dirty="0">
                <a:latin typeface="Times" pitchFamily="1" charset="0"/>
              </a:rPr>
              <a:t>San </a:t>
            </a:r>
            <a:r>
              <a:rPr lang="en-US" sz="3200" dirty="0" smtClean="0">
                <a:latin typeface="Times" pitchFamily="1" charset="0"/>
              </a:rPr>
              <a:t>Andres </a:t>
            </a:r>
            <a:r>
              <a:rPr lang="en-US" sz="3200" dirty="0">
                <a:latin typeface="Times" pitchFamily="1" charset="0"/>
              </a:rPr>
              <a:t>Fault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Fault Types</a:t>
            </a:r>
            <a:endParaRPr lang="en-US" dirty="0"/>
          </a:p>
        </p:txBody>
      </p:sp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133600"/>
          <a:ext cx="6858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Plate 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Fault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Strike-Slip</a:t>
                      </a:r>
                      <a:r>
                        <a:rPr lang="en-US" baseline="0" dirty="0" smtClean="0"/>
                        <a:t> Fault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Divergent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Fault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Convergent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Reverse Fault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276600" y="53340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Normal 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276600" y="53340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Normal Fault</a:t>
            </a: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2398713"/>
          </a:xfrm>
          <a:prstGeom prst="rect">
            <a:avLst/>
          </a:prstGeom>
          <a:noFill/>
        </p:spPr>
      </p:pic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86000"/>
            <a:ext cx="3962400" cy="230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276600" y="53340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Normal Fault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239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76600" y="53340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Normal Fault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2398713"/>
          </a:xfrm>
          <a:prstGeom prst="rect">
            <a:avLst/>
          </a:prstGeom>
          <a:noFill/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86000"/>
            <a:ext cx="3962400" cy="2308225"/>
          </a:xfrm>
          <a:prstGeom prst="rect">
            <a:avLst/>
          </a:prstGeom>
          <a:noFill/>
        </p:spPr>
      </p:pic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286000"/>
            <a:ext cx="3886200" cy="226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Earthquakes?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Seismology</a:t>
            </a:r>
            <a:r>
              <a:rPr lang="en-US" dirty="0"/>
              <a:t> – the study of Earthquakes</a:t>
            </a:r>
          </a:p>
          <a:p>
            <a:r>
              <a:rPr lang="en-US" dirty="0"/>
              <a:t>Seismologists – scientists who study Earthquakes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276600" y="5334000"/>
            <a:ext cx="3395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" pitchFamily="1" charset="0"/>
              </a:rPr>
              <a:t>Normal Fault</a:t>
            </a:r>
          </a:p>
          <a:p>
            <a:pPr eaLnBrk="0" hangingPunct="0"/>
            <a:r>
              <a:rPr lang="en-US">
                <a:latin typeface="Times" pitchFamily="1" charset="0"/>
              </a:rPr>
              <a:t>The force is called tension</a:t>
            </a: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2398713"/>
          </a:xfrm>
          <a:prstGeom prst="rect">
            <a:avLst/>
          </a:prstGeom>
          <a:noFill/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86000"/>
            <a:ext cx="3962400" cy="2308225"/>
          </a:xfrm>
          <a:prstGeom prst="rect">
            <a:avLst/>
          </a:prstGeom>
          <a:noFill/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286000"/>
            <a:ext cx="3886200" cy="2263775"/>
          </a:xfrm>
          <a:prstGeom prst="rect">
            <a:avLst/>
          </a:prstGeom>
          <a:noFill/>
        </p:spPr>
      </p:pic>
      <p:sp>
        <p:nvSpPr>
          <p:cNvPr id="73736" name="AutoShape 8"/>
          <p:cNvSpPr>
            <a:spLocks noChangeArrowheads="1"/>
          </p:cNvSpPr>
          <p:nvPr/>
        </p:nvSpPr>
        <p:spPr bwMode="auto">
          <a:xfrm rot="32370125">
            <a:off x="2286000" y="44196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 rot="21658537">
            <a:off x="5334000" y="44196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7045325" y="1989138"/>
            <a:ext cx="1562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Also called</a:t>
            </a:r>
          </a:p>
          <a:p>
            <a:pPr eaLnBrk="0" hangingPunct="0"/>
            <a:r>
              <a:rPr lang="en-US">
                <a:latin typeface="Times" pitchFamily="1" charset="0"/>
              </a:rPr>
              <a:t>Scarp face</a:t>
            </a:r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H="1">
            <a:off x="6096000" y="2286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4114800" cy="2397125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276600" y="53340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" pitchFamily="1" charset="0"/>
              </a:rPr>
              <a:t>Reverse  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276600" y="53340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" pitchFamily="1" charset="0"/>
              </a:rPr>
              <a:t>Reverse  Fault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133600"/>
            <a:ext cx="4191000" cy="2441575"/>
          </a:xfrm>
          <a:prstGeom prst="rect">
            <a:avLst/>
          </a:prstGeom>
          <a:noFill/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4343400" cy="239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Explain the 3 different types of faults.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4114800" cy="2397125"/>
          </a:xfrm>
          <a:prstGeom prst="rect">
            <a:avLst/>
          </a:prstGeom>
          <a:noFill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276600" y="53340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" pitchFamily="1" charset="0"/>
              </a:rPr>
              <a:t>Reverse  Fault</a:t>
            </a:r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133600"/>
            <a:ext cx="4191000" cy="2441575"/>
          </a:xfrm>
          <a:prstGeom prst="rect">
            <a:avLst/>
          </a:prstGeom>
          <a:noFill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4343400" cy="2397125"/>
          </a:xfrm>
          <a:prstGeom prst="rect">
            <a:avLst/>
          </a:prstGeom>
          <a:noFill/>
        </p:spPr>
      </p:pic>
      <p:sp>
        <p:nvSpPr>
          <p:cNvPr id="76807" name="AutoShape 7"/>
          <p:cNvSpPr>
            <a:spLocks noChangeArrowheads="1"/>
          </p:cNvSpPr>
          <p:nvPr/>
        </p:nvSpPr>
        <p:spPr bwMode="auto">
          <a:xfrm rot="21570203">
            <a:off x="1828800" y="43434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 rot="32450164">
            <a:off x="4953000" y="4419600"/>
            <a:ext cx="1524000" cy="914400"/>
          </a:xfrm>
          <a:prstGeom prst="rightArrow">
            <a:avLst>
              <a:gd name="adj1" fmla="val 17287"/>
              <a:gd name="adj2" fmla="val 357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1828800" y="5638800"/>
            <a:ext cx="516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" pitchFamily="1" charset="0"/>
              </a:rPr>
              <a:t>The force pushing is called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Earthquakes Travel?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Seismic Waves</a:t>
            </a:r>
            <a:r>
              <a:rPr lang="en-US" dirty="0"/>
              <a:t> – waves of energy that travel through the Earth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Body Waves</a:t>
            </a:r>
            <a:r>
              <a:rPr lang="en-US" dirty="0"/>
              <a:t> – seismic waves that travel through the Earth’s interior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Types: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 Waves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 Waves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Surface Waves</a:t>
            </a:r>
            <a:r>
              <a:rPr lang="en-US" dirty="0"/>
              <a:t> – seismic waves that travel along the Earth’s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How do Earthquakes Travel?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Pressure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Waves that travel through solids, liquids, and gases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Fastest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Also called primary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Move rock back and forth squeezing and stretching the rock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Shear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Can’t travel through parts of the Earth that are all liquid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Slower than P Waves and arrive later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Also called secondary waves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Stretch the rock sideways, movement is side to side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Earthquakes travel?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Surface Waves</a:t>
            </a:r>
            <a:endParaRPr lang="en-US" dirty="0"/>
          </a:p>
          <a:p>
            <a:pPr lvl="1"/>
            <a:r>
              <a:rPr lang="en-US" dirty="0"/>
              <a:t>Two types</a:t>
            </a:r>
          </a:p>
          <a:p>
            <a:pPr lvl="2"/>
            <a:r>
              <a:rPr lang="en-US" dirty="0"/>
              <a:t>Once produces motion up, down, and around</a:t>
            </a:r>
          </a:p>
          <a:p>
            <a:pPr lvl="2"/>
            <a:r>
              <a:rPr lang="en-US" dirty="0"/>
              <a:t>Other produces back and forth motion</a:t>
            </a:r>
          </a:p>
          <a:p>
            <a:pPr lvl="1"/>
            <a:r>
              <a:rPr lang="en-US" dirty="0"/>
              <a:t>Travel more slowly than body waves and are more 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4" descr="http://my.hrw.com/sh2/sh07_10/student/images/hst/eqk/hst_eqk_006_a_p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464047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5" name="Picture 5" descr="MWPG409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3058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>
                <a:latin typeface="Arial" charset="0"/>
              </a:rPr>
              <a:t>Where Do Earthquakes Occur and How Often?</a:t>
            </a:r>
          </a:p>
        </p:txBody>
      </p:sp>
      <p:pic>
        <p:nvPicPr>
          <p:cNvPr id="13316" name="Picture 4" descr="MWPG4090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879601"/>
            <a:ext cx="3810000" cy="2317998"/>
          </a:xfrm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990600"/>
            <a:ext cx="762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~80% of all earthquakes occur in the circum-Pacific belt</a:t>
            </a: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~15% occur in the Mediterranean-Asiatic belt</a:t>
            </a: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~remaining 5% occur in the interiors of plates and on spreading ridge centers</a:t>
            </a:r>
          </a:p>
          <a:p>
            <a:pPr lvl="1"/>
            <a:r>
              <a:rPr lang="en-US" sz="2000" b="1">
                <a:latin typeface="Arial" charset="0"/>
              </a:rPr>
              <a:t>more than 150,000 quakes strong enough to be felt are recorded each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As plates push, pull, or slip past each other, stress increases along faults.</a:t>
            </a:r>
          </a:p>
          <a:p>
            <a:r>
              <a:rPr lang="en-US" sz="3200" dirty="0" smtClean="0"/>
              <a:t>Deformation is a result of the stress</a:t>
            </a:r>
          </a:p>
          <a:p>
            <a:r>
              <a:rPr lang="en-US" sz="3200" u="sng" dirty="0" smtClean="0"/>
              <a:t>Deformation</a:t>
            </a:r>
            <a:r>
              <a:rPr lang="en-US" sz="3200" dirty="0" smtClean="0"/>
              <a:t> – the change to the shape of rock in response to stress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Earthquakes?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Deformation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1328"/>
            <a:ext cx="3810000" cy="4767072"/>
          </a:xfrm>
        </p:spPr>
        <p:txBody>
          <a:bodyPr>
            <a:normAutofit/>
          </a:bodyPr>
          <a:lstStyle/>
          <a:p>
            <a:r>
              <a:rPr lang="en-US" sz="3200" dirty="0"/>
              <a:t>Plastic Deformation</a:t>
            </a:r>
          </a:p>
          <a:p>
            <a:pPr lvl="1"/>
            <a:r>
              <a:rPr lang="en-US" sz="3200" dirty="0"/>
              <a:t>Deforms like a  piece of molded clay</a:t>
            </a:r>
          </a:p>
          <a:p>
            <a:pPr lvl="1"/>
            <a:r>
              <a:rPr lang="en-US" sz="3200" dirty="0"/>
              <a:t>Does not cause Earthquakes</a:t>
            </a:r>
          </a:p>
        </p:txBody>
      </p:sp>
      <p:pic>
        <p:nvPicPr>
          <p:cNvPr id="164866" name="Picture 2" descr="http://my.hrw.com/sh2/sh07_10/student/images/hst/eqk/hst_eqk_003_a_p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40055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Deformation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676400"/>
            <a:ext cx="7391400" cy="4800600"/>
          </a:xfrm>
        </p:spPr>
        <p:txBody>
          <a:bodyPr>
            <a:normAutofit/>
          </a:bodyPr>
          <a:lstStyle/>
          <a:p>
            <a:r>
              <a:rPr lang="en-US" dirty="0"/>
              <a:t>Elastic Deformation</a:t>
            </a:r>
          </a:p>
          <a:p>
            <a:pPr lvl="1"/>
            <a:r>
              <a:rPr lang="en-US" sz="2800" dirty="0"/>
              <a:t>Deforms like a rubber band</a:t>
            </a:r>
          </a:p>
          <a:p>
            <a:pPr lvl="1"/>
            <a:r>
              <a:rPr lang="en-US" sz="2800" dirty="0"/>
              <a:t>Leads to Earthquakes</a:t>
            </a:r>
          </a:p>
          <a:p>
            <a:pPr lvl="1"/>
            <a:r>
              <a:rPr lang="en-US" sz="2800" dirty="0" smtClean="0"/>
              <a:t>Rock keeps stretching until it finally breaks</a:t>
            </a:r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it breaks energy is </a:t>
            </a:r>
            <a:r>
              <a:rPr lang="en-US" sz="2800" dirty="0" smtClean="0"/>
              <a:t>released</a:t>
            </a:r>
          </a:p>
          <a:p>
            <a:pPr lvl="1"/>
            <a:r>
              <a:rPr lang="en-US" sz="2800" dirty="0" smtClean="0"/>
              <a:t>Broken pieces return to their </a:t>
            </a:r>
            <a:r>
              <a:rPr lang="en-US" sz="2800" dirty="0" err="1" smtClean="0"/>
              <a:t>unstretched</a:t>
            </a:r>
            <a:r>
              <a:rPr lang="en-US" sz="2800" dirty="0" smtClean="0"/>
              <a:t> shape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sz="2800" b="1" dirty="0">
                <a:latin typeface="Arial" charset="0"/>
              </a:rPr>
              <a:t>What is the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Elastic Rebound Theory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pic>
        <p:nvPicPr>
          <p:cNvPr id="10244" name="Picture 4" descr="MWPG40903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914400"/>
            <a:ext cx="7554011" cy="55993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Rebound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sudden return of elastically deformed rock to its original shape</a:t>
            </a:r>
          </a:p>
          <a:p>
            <a:r>
              <a:rPr lang="en-US" dirty="0"/>
              <a:t>Occurs when more stress is applied to rock than the rock can withstand</a:t>
            </a:r>
          </a:p>
          <a:p>
            <a:r>
              <a:rPr lang="en-US" dirty="0"/>
              <a:t>Energy is released</a:t>
            </a:r>
          </a:p>
          <a:p>
            <a:r>
              <a:rPr lang="en-US" dirty="0"/>
              <a:t>Travels as </a:t>
            </a:r>
            <a:r>
              <a:rPr lang="en-US" u="sng" dirty="0"/>
              <a:t>seismic waves</a:t>
            </a:r>
            <a:r>
              <a:rPr lang="en-US" dirty="0"/>
              <a:t>, which cause an Earthquake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fault?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fault </a:t>
            </a:r>
            <a:r>
              <a:rPr lang="en-US" dirty="0"/>
              <a:t>is a break in the Earth’s crust along which the blocks of the crust slide relative to one another</a:t>
            </a:r>
          </a:p>
          <a:p>
            <a:r>
              <a:rPr lang="en-US" dirty="0"/>
              <a:t>Earthquakes occur along faults because of the sliding</a:t>
            </a:r>
          </a:p>
          <a:p>
            <a:pPr>
              <a:buFont typeface="Wingdings" pitchFamily="2" charset="2"/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3284</TotalTime>
  <Words>865</Words>
  <Application>Microsoft Office PowerPoint</Application>
  <PresentationFormat>On-screen Show (4:3)</PresentationFormat>
  <Paragraphs>152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Key Terms for Section 1 </vt:lpstr>
      <vt:lpstr>What are Earthquakes?</vt:lpstr>
      <vt:lpstr>What are Earthquakes? </vt:lpstr>
      <vt:lpstr>What causes Earthquakes?</vt:lpstr>
      <vt:lpstr>Two Types of Deformation</vt:lpstr>
      <vt:lpstr>Two Types of Deformation</vt:lpstr>
      <vt:lpstr>What is the Elastic Rebound Theory?</vt:lpstr>
      <vt:lpstr>Elastic Rebound</vt:lpstr>
      <vt:lpstr>What is a fault?</vt:lpstr>
      <vt:lpstr>Where do Earthquakes occur?</vt:lpstr>
      <vt:lpstr>Faults at Tectonic Plate Boundaries</vt:lpstr>
      <vt:lpstr>Earthquake Zones</vt:lpstr>
      <vt:lpstr>Explain the 3 different types of stresses</vt:lpstr>
      <vt:lpstr>Explain the 3 different types of stresses</vt:lpstr>
      <vt:lpstr>Explain the 3 different types of stresses</vt:lpstr>
      <vt:lpstr>Faults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Fault Types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5.  Explain the 3 different types of faults.</vt:lpstr>
      <vt:lpstr>How do Earthquakes Travel?</vt:lpstr>
      <vt:lpstr>How do Earthquakes Travel?</vt:lpstr>
      <vt:lpstr>How do Earthquakes travel?</vt:lpstr>
      <vt:lpstr>Slide 37</vt:lpstr>
      <vt:lpstr>Slide 38</vt:lpstr>
      <vt:lpstr>Where Do Earthquakes Occur and How Often?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Rowe</dc:creator>
  <cp:lastModifiedBy>Melanie Loe</cp:lastModifiedBy>
  <cp:revision>75</cp:revision>
  <dcterms:created xsi:type="dcterms:W3CDTF">2002-02-26T15:06:16Z</dcterms:created>
  <dcterms:modified xsi:type="dcterms:W3CDTF">2011-10-07T14:54:08Z</dcterms:modified>
</cp:coreProperties>
</file>